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597bbebac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597bbebac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e4d5659c66_1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e4d5659c66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4d5659c66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4d5659c66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4d5659c66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4d5659c66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597bbeba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597bbeb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4d5659c66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4d5659c66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4d5659c66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e4d5659c66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e597bbeba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e597bbeba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4d5659c66_1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e4d5659c66_1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4d5659c66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e4d5659c66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oca.ac.uk/weareoca/" TargetMode="External"/><Relationship Id="rId4" Type="http://schemas.openxmlformats.org/officeDocument/2006/relationships/hyperlink" Target="https://oca.cloud.panopto.eu/Panopto/Pages/Viewer.aspx?id=dee59a72-1d0a-4d5b-8f22-ad7100c19d03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ocasa.org.uk/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oca.ac.uk/weareoca/" TargetMode="External"/><Relationship Id="rId4" Type="http://schemas.openxmlformats.org/officeDocument/2006/relationships/hyperlink" Target="https://forms.gle/K7EQgNDaMkb4e1Kd8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learn.oca.ac.uk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Overview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50000" y="1376750"/>
            <a:ext cx="2610000" cy="34926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This</a:t>
            </a:r>
            <a:r>
              <a:rPr lang="en-GB" sz="13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slideshow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provides an overview</a:t>
            </a:r>
            <a:r>
              <a:rPr b="1" lang="en-GB" sz="13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of</a:t>
            </a:r>
            <a:r>
              <a:rPr b="1" lang="en-GB" sz="13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changes</a:t>
            </a:r>
            <a:r>
              <a:rPr lang="en-GB" sz="13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to the areas o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f</a:t>
            </a:r>
            <a:r>
              <a:rPr lang="en-GB" sz="13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learning, teaching, assessment, and curriculum at OCA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, brought about by the recent Periodic Review process. 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A series of forthcoming </a:t>
            </a:r>
            <a:r>
              <a:rPr lang="en-GB" sz="13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WeAreOCA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posts will explore key themes, such as pathway changes, tools for learning, and the learning community, in more detail. We will also respond to your questions.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270600" y="1376750"/>
            <a:ext cx="2610000" cy="34008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Periodic Review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is a quality assurance process that reviews all of our degree programmes every five years. 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It is an opportunity to update the curriculum and to consider how our learning, teaching, and assessment best supports students. 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Listen to a video about Periodic Review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091200" y="2453850"/>
            <a:ext cx="2638800" cy="2323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Programme Specs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Unit Descriptors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outline the what, how, and why of your studies.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Programme Leaders developed these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 consultation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with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tutors and students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 UCA and external pa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nel members then reviewed these at a series of events in 2020 and 2021.</a:t>
            </a:r>
            <a:endParaRPr sz="15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/>
          <p:nvPr/>
        </p:nvSpPr>
        <p:spPr>
          <a:xfrm>
            <a:off x="6091200" y="1376750"/>
            <a:ext cx="2610000" cy="9192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hanges have been informed by OCA’s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core values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of widening access to the arts.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2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- </a:t>
            </a: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Improved Learning Community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What changes are being made?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2" name="Google Shape;172;p22"/>
          <p:cNvSpPr/>
          <p:nvPr/>
        </p:nvSpPr>
        <p:spPr>
          <a:xfrm>
            <a:off x="3270600" y="1367150"/>
            <a:ext cx="2610000" cy="29604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In addition to the usual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feedback and quality mechanisms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- level surveys, NSS, forums, speaking to PLs and External Examiners - it will become possible to give feedback on course materials via the VLE. 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This way you will become part of an ongoing curriculum quality review.</a:t>
            </a:r>
            <a:endParaRPr sz="15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3" name="Google Shape;173;p22"/>
          <p:cNvSpPr/>
          <p:nvPr/>
        </p:nvSpPr>
        <p:spPr>
          <a:xfrm>
            <a:off x="436525" y="1367150"/>
            <a:ext cx="2610000" cy="17925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 want to encourage OCA students to become more involved, both with the Student Association, and in helping to shape the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learning community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you are a part of.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4" name="Google Shape;174;p22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cxnSp>
        <p:nvCxnSpPr>
          <p:cNvPr id="175" name="Google Shape;175;p22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76" name="Google Shape;176;p22"/>
          <p:cNvSpPr/>
          <p:nvPr/>
        </p:nvSpPr>
        <p:spPr>
          <a:xfrm>
            <a:off x="6104675" y="1385100"/>
            <a:ext cx="2565900" cy="36294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CFDD7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The Student Association provides a voice for students. They hold the OCA to account; pushing for positive change and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improving the OCA student experience.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Their website is the central place to join student groups, and attend the various regional and online events: </a:t>
            </a:r>
            <a:r>
              <a:rPr lang="en-GB" sz="1300" u="sng">
                <a:solidFill>
                  <a:srgbClr val="0097A7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www.ocasa.org.uk</a:t>
            </a:r>
            <a:endParaRPr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7" name="Google Shape;17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1125" y="1540250"/>
            <a:ext cx="1655825" cy="71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- Timelines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What happens next?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3" name="Google Shape;183;p23"/>
          <p:cNvSpPr/>
          <p:nvPr/>
        </p:nvSpPr>
        <p:spPr>
          <a:xfrm>
            <a:off x="436525" y="1390075"/>
            <a:ext cx="2610000" cy="15294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Changes will take place in line with the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migration strategy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from August onwards. The first 3x3 courses for each stage will start from September. 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4" name="Google Shape;184;p23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cxnSp>
        <p:nvCxnSpPr>
          <p:cNvPr id="185" name="Google Shape;185;p23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86" name="Google Shape;186;p23"/>
          <p:cNvSpPr/>
          <p:nvPr/>
        </p:nvSpPr>
        <p:spPr>
          <a:xfrm>
            <a:off x="436525" y="3081075"/>
            <a:ext cx="2610000" cy="13248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Many changes will benefit all students, not just those on the new 3x3 courses. Please visit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OCA Learn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regularly to see what is now available.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7" name="Google Shape;187;p23"/>
          <p:cNvSpPr/>
          <p:nvPr/>
        </p:nvSpPr>
        <p:spPr>
          <a:xfrm>
            <a:off x="6104700" y="1390075"/>
            <a:ext cx="2610000" cy="17610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We will be publishing additional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WeAreOCA posts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on the changes, what to expect, and their benefits over the coming months in response to your questions: </a:t>
            </a:r>
            <a:r>
              <a:rPr lang="en-GB" sz="13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www.oca.ac.uk/weareoca/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8" name="Google Shape;188;p23"/>
          <p:cNvSpPr/>
          <p:nvPr/>
        </p:nvSpPr>
        <p:spPr>
          <a:xfrm>
            <a:off x="3270625" y="1390075"/>
            <a:ext cx="2610000" cy="27180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If you want to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discuss the changes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please submit questions or comments via this Google form: </a:t>
            </a:r>
            <a:r>
              <a:rPr lang="en-GB" sz="13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https://forms.gle/K7EQgNDaMkb4e1Kd8 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 will respond to your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frequently asked questions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through more general responses rather than individual replies.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9" name="Google Shape;189;p23"/>
          <p:cNvSpPr/>
          <p:nvPr/>
        </p:nvSpPr>
        <p:spPr>
          <a:xfrm>
            <a:off x="6104725" y="3291400"/>
            <a:ext cx="2652600" cy="1677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This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 document was compiled by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Moira Lovell, Director of Curriculum &amp; Quality, Christian Lloyd, Director of Learning &amp; Teaching, and members of the Student Association.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3293675" y="1361800"/>
            <a:ext cx="2610000" cy="32391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From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2022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the changes will affect the following BA (Hons) degree programmes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Drawing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Fine Art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Garden Design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Graphic Design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Illustration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Interior Design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Music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 are working towards a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September 2022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launch date.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- P</a:t>
            </a: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athway Improvements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Who is impacted by the changes?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436500" y="1361800"/>
            <a:ext cx="2610000" cy="32391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2021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the changes only affect the following BA (Hons) degree programmes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Creative Arts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Creative Writing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Painting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Photography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Textiles</a:t>
            </a:r>
            <a:b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Visual Communications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 are working towards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September 2021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launch date.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6150850" y="1361796"/>
            <a:ext cx="2610000" cy="7308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Foundation students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are not impacted by these changes.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6150850" y="2331625"/>
            <a:ext cx="2610000" cy="11157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Our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postgraduate courses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were also reviewed, but there are no key changes that impact on students.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</a:t>
            </a: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- Pathway Improvements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When will I move to the new units?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436500" y="1494250"/>
            <a:ext cx="3294000" cy="3430800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We’ve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updated our terminology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to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align with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other HE providers across the sector. 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For example: 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A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stage of study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is the new term for your level of study, sometimes also referred to as HE4, HE5 and HE6. OCA BA (Hons) courses have three stages of study: 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Stage One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(Level 1/HE4) </a:t>
            </a:r>
            <a:br>
              <a:rPr lang="en-GB" sz="1300"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Stage Two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(Level 2/HE5); and </a:t>
            </a:r>
            <a:br>
              <a:rPr lang="en-GB" sz="1300">
                <a:latin typeface="Open Sans"/>
                <a:ea typeface="Open Sans"/>
                <a:cs typeface="Open Sans"/>
                <a:sym typeface="Open Sans"/>
              </a:rPr>
            </a:b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Stage Three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(Level 3/HE6)</a:t>
            </a:r>
            <a:endParaRPr sz="15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3993075" y="1494250"/>
            <a:ext cx="4721700" cy="6243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Migration Strategy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is in place to help students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transition from existing units to the new ones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3993075" y="2393200"/>
            <a:ext cx="1657800" cy="1949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New students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will enrol straight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onto the new 3x3 units, depending on their course and when changes come into effect.  </a:t>
            </a:r>
            <a:endParaRPr sz="15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8" name="Google Shape;78;p15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9" name="Google Shape;79;p15"/>
          <p:cNvSpPr/>
          <p:nvPr/>
        </p:nvSpPr>
        <p:spPr>
          <a:xfrm>
            <a:off x="5883000" y="2393200"/>
            <a:ext cx="2831700" cy="9096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Existing students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will move onto the new units once they have completed a stage of study.</a:t>
            </a:r>
            <a:endParaRPr sz="15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5883000" y="3440950"/>
            <a:ext cx="2831700" cy="14841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E.g. Susan is mid-way through her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second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unit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of Photography Stage One. She will move to 3x3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only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after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she has finished her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third and final unit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and is ready for Stage Two.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1" name="Google Shape;81;p15"/>
          <p:cNvCxnSpPr>
            <a:stCxn id="76" idx="2"/>
            <a:endCxn id="77" idx="0"/>
          </p:cNvCxnSpPr>
          <p:nvPr/>
        </p:nvCxnSpPr>
        <p:spPr>
          <a:xfrm rot="5400000">
            <a:off x="5450475" y="1489900"/>
            <a:ext cx="274800" cy="1532100"/>
          </a:xfrm>
          <a:prstGeom prst="bentConnector3">
            <a:avLst>
              <a:gd fmla="val 49973" name="adj1"/>
            </a:avLst>
          </a:prstGeom>
          <a:noFill/>
          <a:ln cap="flat" cmpd="sng" w="2857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5"/>
          <p:cNvCxnSpPr>
            <a:stCxn id="76" idx="2"/>
            <a:endCxn id="79" idx="0"/>
          </p:cNvCxnSpPr>
          <p:nvPr/>
        </p:nvCxnSpPr>
        <p:spPr>
          <a:xfrm flipH="1" rot="-5400000">
            <a:off x="6689025" y="1783450"/>
            <a:ext cx="274800" cy="945000"/>
          </a:xfrm>
          <a:prstGeom prst="bentConnector3">
            <a:avLst>
              <a:gd fmla="val 49973" name="adj1"/>
            </a:avLst>
          </a:prstGeom>
          <a:noFill/>
          <a:ln cap="flat" cmpd="sng" w="2857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5"/>
          <p:cNvCxnSpPr>
            <a:endCxn id="80" idx="0"/>
          </p:cNvCxnSpPr>
          <p:nvPr/>
        </p:nvCxnSpPr>
        <p:spPr>
          <a:xfrm flipH="1" rot="-5400000">
            <a:off x="7235700" y="3377800"/>
            <a:ext cx="125700" cy="6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/>
          <p:nvPr/>
        </p:nvSpPr>
        <p:spPr>
          <a:xfrm>
            <a:off x="3267000" y="1354000"/>
            <a:ext cx="2610000" cy="31590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3x3 structure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3480750" y="3441500"/>
            <a:ext cx="2209800" cy="809700"/>
          </a:xfrm>
          <a:prstGeom prst="rect">
            <a:avLst/>
          </a:prstGeom>
          <a:solidFill>
            <a:srgbClr val="274E1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3480750" y="2635675"/>
            <a:ext cx="2209800" cy="809700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3480600" y="1822325"/>
            <a:ext cx="2209800" cy="8097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</a:t>
            </a: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- Pathway Improvements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What changes are being made?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436500" y="1354000"/>
            <a:ext cx="2610000" cy="17112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New courses are delineated into a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 x 3 unit structure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meaning, every degree student within the new courses will undertake three 40 credit units at each stage of study.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4" name="Google Shape;94;p16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95" name="Google Shape;95;p16"/>
          <p:cNvSpPr/>
          <p:nvPr/>
        </p:nvSpPr>
        <p:spPr>
          <a:xfrm>
            <a:off x="4369975" y="1864475"/>
            <a:ext cx="910800" cy="219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UNIT 1.1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4369975" y="2121650"/>
            <a:ext cx="910800" cy="219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UNIT 1.2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6"/>
          <p:cNvSpPr/>
          <p:nvPr/>
        </p:nvSpPr>
        <p:spPr>
          <a:xfrm>
            <a:off x="4369975" y="2378825"/>
            <a:ext cx="910800" cy="219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UNIT 1.3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4369975" y="2669975"/>
            <a:ext cx="910800" cy="219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UNIT 2.1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4369975" y="2927150"/>
            <a:ext cx="910800" cy="219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UNIT 2.2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4369975" y="3184325"/>
            <a:ext cx="910800" cy="219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UNIT 2.3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16"/>
          <p:cNvSpPr/>
          <p:nvPr/>
        </p:nvSpPr>
        <p:spPr>
          <a:xfrm>
            <a:off x="4369975" y="3482925"/>
            <a:ext cx="910800" cy="219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UNIT 3.1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p16"/>
          <p:cNvSpPr/>
          <p:nvPr/>
        </p:nvSpPr>
        <p:spPr>
          <a:xfrm>
            <a:off x="4369975" y="3740100"/>
            <a:ext cx="910800" cy="219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UNIT 3.2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6"/>
          <p:cNvSpPr/>
          <p:nvPr/>
        </p:nvSpPr>
        <p:spPr>
          <a:xfrm>
            <a:off x="4369975" y="3997275"/>
            <a:ext cx="910800" cy="219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Open Sans"/>
                <a:ea typeface="Open Sans"/>
                <a:cs typeface="Open Sans"/>
                <a:sym typeface="Open Sans"/>
              </a:rPr>
              <a:t>UNIT 3.3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16"/>
          <p:cNvSpPr/>
          <p:nvPr/>
        </p:nvSpPr>
        <p:spPr>
          <a:xfrm>
            <a:off x="3461550" y="1864463"/>
            <a:ext cx="910800" cy="2193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Stage 1</a:t>
            </a:r>
            <a:b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120 credits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6"/>
          <p:cNvSpPr/>
          <p:nvPr/>
        </p:nvSpPr>
        <p:spPr>
          <a:xfrm>
            <a:off x="3461550" y="2669925"/>
            <a:ext cx="910800" cy="2193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Stage 2</a:t>
            </a:r>
            <a:b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120 credits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16"/>
          <p:cNvSpPr/>
          <p:nvPr/>
        </p:nvSpPr>
        <p:spPr>
          <a:xfrm>
            <a:off x="3461550" y="3509788"/>
            <a:ext cx="910800" cy="2193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t" bIns="18000" lIns="54000" spcFirstLastPara="1" rIns="54000" wrap="square" tIns="18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Stage 3</a:t>
            </a:r>
            <a:b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120 credits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5385600" y="1864475"/>
            <a:ext cx="252300" cy="7263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FDD7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5385600" y="2669975"/>
            <a:ext cx="252300" cy="7335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FDD7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5385600" y="3482925"/>
            <a:ext cx="252300" cy="7263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FDD7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6124500" y="1354000"/>
            <a:ext cx="2610000" cy="31590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curriculum continues to offer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choice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of subjects and specialisms.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Students on existing pathways will continue to choose which available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unit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they wish to study next.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Students on the 3 x 3 units will have choices available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within each unit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itself, with taster options to help make informed decisions.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</a:t>
            </a: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- A Diverse &amp; Relevant Curriculum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What changes are being made?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p17"/>
          <p:cNvSpPr/>
          <p:nvPr/>
        </p:nvSpPr>
        <p:spPr>
          <a:xfrm>
            <a:off x="436500" y="1354000"/>
            <a:ext cx="2610000" cy="17850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Changes to the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curriculum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have focused on updating and diversifying content and reading lists, and using the 3x3 structure to help support students overall learning journey. 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7" name="Google Shape;117;p17"/>
          <p:cNvSpPr/>
          <p:nvPr/>
        </p:nvSpPr>
        <p:spPr>
          <a:xfrm>
            <a:off x="3310650" y="1354000"/>
            <a:ext cx="2610000" cy="19224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The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urriculum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has been refreshed to explicitly incorporate a range of perspectives including diverse and often unrepresented voices, environmental issues and social contexts.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18" name="Google Shape;118;p17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19" name="Google Shape;119;p17"/>
          <p:cNvSpPr/>
          <p:nvPr/>
        </p:nvSpPr>
        <p:spPr>
          <a:xfrm>
            <a:off x="6184800" y="2860400"/>
            <a:ext cx="2610000" cy="13248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We have introduced a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learning design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process to help make all courses more accessible and flexible, with input from students.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6184800" y="1354000"/>
            <a:ext cx="2610000" cy="13248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Our c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urriculum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is starting to look more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international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, with examples of creative practitioners from around the world.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17"/>
          <p:cNvSpPr/>
          <p:nvPr/>
        </p:nvSpPr>
        <p:spPr>
          <a:xfrm>
            <a:off x="3310650" y="3428125"/>
            <a:ext cx="2610000" cy="12627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Along with the Enterprise Hub, the new curriculum is providing more opportunities to explore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industry-focused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projects.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- Tools for Learning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What changes are being made?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436500" y="1354000"/>
            <a:ext cx="2388900" cy="20934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Changes to our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learning platform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have already started with the introduction of OCA Learn in 2020. This has allowed OCA to make learning materials more accessible and varied.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18"/>
          <p:cNvSpPr/>
          <p:nvPr/>
        </p:nvSpPr>
        <p:spPr>
          <a:xfrm>
            <a:off x="3091150" y="1356950"/>
            <a:ext cx="2758200" cy="8793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OCA Learn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 our Virtual Learning Environment (“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VLE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”): </a:t>
            </a:r>
            <a:r>
              <a:rPr lang="en-GB" sz="13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https://learn.oca.ac.uk/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Google Shape;129;p18"/>
          <p:cNvSpPr/>
          <p:nvPr/>
        </p:nvSpPr>
        <p:spPr>
          <a:xfrm>
            <a:off x="3146425" y="2420800"/>
            <a:ext cx="2758200" cy="20934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Learning materials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are  hosted on the VLE, meaning they can be easily updated. Increasingly they are also designed for online learning. 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Physical materials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are still available for those that most need them.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30" name="Google Shape;130;p18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31" name="Google Shape;131;p18"/>
          <p:cNvSpPr/>
          <p:nvPr/>
        </p:nvSpPr>
        <p:spPr>
          <a:xfrm>
            <a:off x="6097500" y="1354000"/>
            <a:ext cx="2610000" cy="13248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Department spaces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offer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opportunities to i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nteract with other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students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across your course, and to contact your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Programme Leader. 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8"/>
          <p:cNvSpPr/>
          <p:nvPr/>
        </p:nvSpPr>
        <p:spPr>
          <a:xfrm>
            <a:off x="6097500" y="2824500"/>
            <a:ext cx="2610000" cy="10338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new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WeAreOCA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space will provide cross-curriculum and student-led opportunities within OCA Learn. 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18"/>
          <p:cNvSpPr/>
          <p:nvPr/>
        </p:nvSpPr>
        <p:spPr>
          <a:xfrm>
            <a:off x="6097500" y="4004000"/>
            <a:ext cx="2610000" cy="8568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With increased use of OCA Learn, better signposting and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useability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 planned.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</a:t>
            </a: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- Tools for Learning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What changes are being made?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436500" y="1354000"/>
            <a:ext cx="2610000" cy="15942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Additional support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will be provided by new OCA Learn spaces, covering academic, enterprise, and student support. These will be available to all students.</a:t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0" name="Google Shape;140;p19"/>
          <p:cNvSpPr/>
          <p:nvPr/>
        </p:nvSpPr>
        <p:spPr>
          <a:xfrm>
            <a:off x="436500" y="3129800"/>
            <a:ext cx="2610000" cy="12843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Enterprise Hub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will provide guidance on how you sustain your practice, and external projects you may want to get involved with.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1" name="Google Shape;141;p19"/>
          <p:cNvSpPr/>
          <p:nvPr/>
        </p:nvSpPr>
        <p:spPr>
          <a:xfrm>
            <a:off x="3345825" y="2819900"/>
            <a:ext cx="2610000" cy="16917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All-new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reading lists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will be available electronically, making them more accessible. The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OCA Library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will continue to provide a dedicated librarian and other resources.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42" name="Google Shape;142;p19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43" name="Google Shape;143;p19"/>
          <p:cNvSpPr/>
          <p:nvPr/>
        </p:nvSpPr>
        <p:spPr>
          <a:xfrm>
            <a:off x="3295650" y="1354000"/>
            <a:ext cx="2610000" cy="12843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Academic support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will be available on OCA Learn to all students, to help with academic research, writing, and presentations. </a:t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4" name="Google Shape;144;p19"/>
          <p:cNvSpPr/>
          <p:nvPr/>
        </p:nvSpPr>
        <p:spPr>
          <a:xfrm>
            <a:off x="6154825" y="1354000"/>
            <a:ext cx="2610000" cy="21645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A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Student Support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space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will provide a central hub for uptodate guidance if you need any help. This includes guidance around finance, disabilities, well being, enrolment and progression, extensions and deferrals, and the student journey. </a:t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- Improved Tutor Experience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What changes are being made?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20"/>
          <p:cNvSpPr/>
          <p:nvPr/>
        </p:nvSpPr>
        <p:spPr>
          <a:xfrm>
            <a:off x="436500" y="1354000"/>
            <a:ext cx="2610000" cy="14928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Changes to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teaching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within our new courses, focuses on providing more frequent and varied tutor support, through feedback, tutorials and group sessions.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20"/>
          <p:cNvSpPr/>
          <p:nvPr/>
        </p:nvSpPr>
        <p:spPr>
          <a:xfrm>
            <a:off x="3267000" y="1355375"/>
            <a:ext cx="2610000" cy="34764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F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eedback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from your tutors remains at the heart of OCA, and will continue for new and existing students.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For those on new courses,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there will also be a number of shorter 1-2-1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tutorials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, which will take at regular intervals. Tutorials are an opportunity to discuss your work with your tutor, ask questions, and get feedback. These can take place via zoom or as a written dialogue.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20"/>
          <p:cNvSpPr/>
          <p:nvPr/>
        </p:nvSpPr>
        <p:spPr>
          <a:xfrm>
            <a:off x="6053425" y="1381775"/>
            <a:ext cx="2610000" cy="29466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Group sessions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are now a regular part of each programme, providing opportunities to discuss ideas, share work, and learn from other students.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These will continue for all students,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including Foundation students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 For many programmes, new and existing students will work side by side.</a:t>
            </a:r>
            <a:endParaRPr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436500" y="3028400"/>
            <a:ext cx="2610000" cy="17244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New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tutor contracts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start in August, moving tutors from freelancers to members of staff. This will support the planned changes, and give tutors more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flexibility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to respond to student needs.</a:t>
            </a:r>
            <a:endParaRPr sz="1300"/>
          </a:p>
        </p:txBody>
      </p:sp>
      <p:cxnSp>
        <p:nvCxnSpPr>
          <p:cNvPr id="154" name="Google Shape;154;p20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/>
          <p:nvPr/>
        </p:nvSpPr>
        <p:spPr>
          <a:xfrm>
            <a:off x="0" y="-152400"/>
            <a:ext cx="9144000" cy="1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0" lIns="450000" spcFirstLastPara="1" rIns="450000" wrap="square" tIns="45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CC0000"/>
                </a:solidFill>
                <a:latin typeface="Open Sans"/>
                <a:ea typeface="Open Sans"/>
                <a:cs typeface="Open Sans"/>
                <a:sym typeface="Open Sans"/>
              </a:rPr>
              <a:t>OCA is Evolving - Improved Learning Community</a:t>
            </a:r>
            <a:endParaRPr sz="2400">
              <a:solidFill>
                <a:srgbClr val="CC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7999" marR="17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What changes are being made?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21"/>
          <p:cNvSpPr/>
          <p:nvPr/>
        </p:nvSpPr>
        <p:spPr>
          <a:xfrm>
            <a:off x="6097475" y="1390075"/>
            <a:ext cx="2610000" cy="18237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Assessment for Learning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has been complemented by new and simpler assessment criteria that cover all subjects and focus on the knowledge, understanding, and application of your learning.</a:t>
            </a:r>
            <a:endParaRPr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1" name="Google Shape;161;p21"/>
          <p:cNvSpPr/>
          <p:nvPr/>
        </p:nvSpPr>
        <p:spPr>
          <a:xfrm>
            <a:off x="436525" y="1367150"/>
            <a:ext cx="2610000" cy="21870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Changes to 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earning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have</a:t>
            </a:r>
            <a:r>
              <a:rPr b="1"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focused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on creating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more flexible, accessible and meaningful creative experiences through the kinds of content, activities, and support we offer. </a:t>
            </a:r>
            <a:r>
              <a:rPr lang="en-GB" sz="13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Most of these changes will benefit all students.</a:t>
            </a:r>
            <a:endParaRPr b="1" sz="13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2" name="Google Shape;162;p21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cxnSp>
        <p:nvCxnSpPr>
          <p:cNvPr id="163" name="Google Shape;163;p21"/>
          <p:cNvCxnSpPr/>
          <p:nvPr/>
        </p:nvCxnSpPr>
        <p:spPr>
          <a:xfrm flipH="1" rot="10800000">
            <a:off x="436500" y="1142100"/>
            <a:ext cx="8278200" cy="303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64" name="Google Shape;164;p21"/>
          <p:cNvSpPr/>
          <p:nvPr/>
        </p:nvSpPr>
        <p:spPr>
          <a:xfrm>
            <a:off x="3267000" y="1390075"/>
            <a:ext cx="2610000" cy="13248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Activities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, such as exercises and assignments,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are becoming more flexible, so you can  make projects more meaningful to you. </a:t>
            </a:r>
            <a:endParaRPr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5" name="Google Shape;165;p21"/>
          <p:cNvSpPr/>
          <p:nvPr/>
        </p:nvSpPr>
        <p:spPr>
          <a:xfrm>
            <a:off x="6180000" y="3431450"/>
            <a:ext cx="2534700" cy="10788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We are developing more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case studies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, to share lived experiences of practitioners and students.</a:t>
            </a:r>
            <a:endParaRPr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6" name="Google Shape;166;p21"/>
          <p:cNvSpPr/>
          <p:nvPr/>
        </p:nvSpPr>
        <p:spPr>
          <a:xfrm>
            <a:off x="3267000" y="2932550"/>
            <a:ext cx="2610000" cy="1577700"/>
          </a:xfrm>
          <a:prstGeom prst="roundRect">
            <a:avLst>
              <a:gd fmla="val 16667" name="adj"/>
            </a:avLst>
          </a:prstGeom>
          <a:solidFill>
            <a:srgbClr val="CFDD7A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There will be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m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ore </a:t>
            </a:r>
            <a:r>
              <a:rPr b="1" lang="en-GB" sz="1300">
                <a:latin typeface="Open Sans"/>
                <a:ea typeface="Open Sans"/>
                <a:cs typeface="Open Sans"/>
                <a:sym typeface="Open Sans"/>
              </a:rPr>
              <a:t>social and collaborative learning </a:t>
            </a: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opportunities, such as group exhibitions or publications, for those students who want to get involved.</a:t>
            </a:r>
            <a:endParaRPr sz="13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